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9" r:id="rId14"/>
    <p:sldId id="270" r:id="rId15"/>
    <p:sldId id="275" r:id="rId16"/>
    <p:sldId id="282" r:id="rId17"/>
    <p:sldId id="271" r:id="rId18"/>
    <p:sldId id="276" r:id="rId19"/>
    <p:sldId id="281" r:id="rId20"/>
    <p:sldId id="272" r:id="rId21"/>
    <p:sldId id="277" r:id="rId22"/>
    <p:sldId id="283" r:id="rId23"/>
    <p:sldId id="284" r:id="rId24"/>
    <p:sldId id="285" r:id="rId25"/>
    <p:sldId id="286" r:id="rId26"/>
    <p:sldId id="274" r:id="rId27"/>
    <p:sldId id="278" r:id="rId28"/>
    <p:sldId id="287" r:id="rId29"/>
    <p:sldId id="273" r:id="rId30"/>
    <p:sldId id="279" r:id="rId31"/>
    <p:sldId id="288" r:id="rId32"/>
    <p:sldId id="289" r:id="rId33"/>
    <p:sldId id="280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77" autoAdjust="0"/>
  </p:normalViewPr>
  <p:slideViewPr>
    <p:cSldViewPr snapToGrid="0">
      <p:cViewPr varScale="1">
        <p:scale>
          <a:sx n="88" d="100"/>
          <a:sy n="88" d="100"/>
        </p:scale>
        <p:origin x="14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ADE43-B6F7-44A6-88AA-6AEB497FD0F3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8C3D2-16D7-4FD4-A41C-DA82CA4052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730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Очень хочется объяснения этому слайду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094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Если одно изменение приводит к каскаду других,</a:t>
            </a:r>
            <a:r>
              <a:rPr lang="ru-RU" baseline="0" dirty="0" smtClean="0"/>
              <a:t> то попахивает жёсткостью. Принцип </a:t>
            </a:r>
            <a:r>
              <a:rPr lang="en-US" baseline="0" dirty="0" smtClean="0"/>
              <a:t>OCP </a:t>
            </a:r>
            <a:r>
              <a:rPr lang="ru-RU" baseline="0" dirty="0" smtClean="0"/>
              <a:t>рекомендует переработать систему так, чтобы в будущем аналогичные изменения можно было реализовать путём добавления нового кода, а не изменением существующего.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3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Drawing Shapes, adding new shape instead of adding code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022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Drawing Shapes, adding new shape instead of adding code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629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Вместо базового типа можно использовать любой его подтип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424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Что же тут не так? </a:t>
            </a:r>
          </a:p>
          <a:p>
            <a:pPr marL="0" indent="0">
              <a:buNone/>
            </a:pPr>
            <a:r>
              <a:rPr lang="ru-RU" dirty="0" smtClean="0"/>
              <a:t>Даём минутку</a:t>
            </a:r>
            <a:r>
              <a:rPr lang="ru-RU" baseline="0" dirty="0" smtClean="0"/>
              <a:t> другую подумать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242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Что же тут не так? </a:t>
            </a:r>
          </a:p>
          <a:p>
            <a:pPr marL="0" indent="0">
              <a:buNone/>
            </a:pPr>
            <a:r>
              <a:rPr lang="ru-RU" dirty="0" smtClean="0"/>
              <a:t>Даём минутку</a:t>
            </a:r>
            <a:r>
              <a:rPr lang="ru-RU" baseline="0" dirty="0" smtClean="0"/>
              <a:t> другую подумать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00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Если</a:t>
            </a:r>
            <a:r>
              <a:rPr lang="ru-RU" baseline="0" dirty="0" smtClean="0"/>
              <a:t> передать этой функции ссылку на объект </a:t>
            </a:r>
            <a:r>
              <a:rPr lang="en-US" baseline="0" dirty="0" smtClean="0"/>
              <a:t>Square</a:t>
            </a:r>
            <a:r>
              <a:rPr lang="ru-RU" baseline="0" dirty="0" smtClean="0"/>
              <a:t>, то он будет искажён, потому что высота не изменится.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835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Кажется,</a:t>
            </a:r>
            <a:r>
              <a:rPr lang="ru-RU" baseline="0" dirty="0" smtClean="0"/>
              <a:t> такой способ может решить проблему? </a:t>
            </a:r>
            <a:r>
              <a:rPr lang="ru-RU" baseline="0" dirty="0" err="1" smtClean="0"/>
              <a:t>Ноооо</a:t>
            </a:r>
            <a:r>
              <a:rPr lang="ru-RU" baseline="0" dirty="0" smtClean="0"/>
              <a:t>…. Нет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691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Автор</a:t>
            </a:r>
            <a:r>
              <a:rPr lang="ru-RU" baseline="0" dirty="0" smtClean="0"/>
              <a:t> метода </a:t>
            </a:r>
            <a:r>
              <a:rPr lang="en-US" baseline="0" dirty="0" smtClean="0"/>
              <a:t>g</a:t>
            </a:r>
            <a:r>
              <a:rPr lang="ru-RU" baseline="0" dirty="0" smtClean="0"/>
              <a:t> предполагал, что при изменении ширины, высота остаётся не </a:t>
            </a:r>
            <a:r>
              <a:rPr lang="ru-RU" baseline="0" dirty="0" err="1" smtClean="0"/>
              <a:t>изменной</a:t>
            </a:r>
            <a:r>
              <a:rPr lang="ru-RU" baseline="0" dirty="0" smtClean="0"/>
              <a:t>. </a:t>
            </a:r>
          </a:p>
          <a:p>
            <a:pPr marL="0" indent="0">
              <a:buNone/>
            </a:pPr>
            <a:r>
              <a:rPr lang="ru-RU" baseline="0" dirty="0" smtClean="0"/>
              <a:t>Пример показывает, что существуют функции, принимающие в качестве аргументов объекты </a:t>
            </a:r>
            <a:r>
              <a:rPr lang="en-US" baseline="0" dirty="0" smtClean="0"/>
              <a:t>Rectangle</a:t>
            </a:r>
            <a:r>
              <a:rPr lang="ru-RU" baseline="0" dirty="0" smtClean="0"/>
              <a:t>, но работающие неправильно для объектов </a:t>
            </a:r>
            <a:r>
              <a:rPr lang="en-US" baseline="0" dirty="0" smtClean="0"/>
              <a:t>Square.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969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</a:t>
            </a:r>
            <a:r>
              <a:rPr lang="ru-RU" baseline="0" dirty="0" smtClean="0"/>
              <a:t> данном случае у нас получается крайне не универсальная кнопка, которая может включать только конкретную лампу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37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Дизайн</a:t>
            </a:r>
            <a:r>
              <a:rPr lang="ru-RU" baseline="0" dirty="0" smtClean="0"/>
              <a:t> жёсткий, если единственное изменение вызывает целый каскад других изменений в зависимых модулях.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0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Принцип</a:t>
            </a:r>
            <a:r>
              <a:rPr lang="ru-RU" baseline="0" dirty="0" smtClean="0"/>
              <a:t> относится к недостаткам «жирных» интерфейсов. «Жирный» интерфейс – если функции этого интерфейса недостаточно сильно сцеплены.</a:t>
            </a:r>
          </a:p>
          <a:p>
            <a:r>
              <a:rPr lang="ru-RU" baseline="0" dirty="0" smtClean="0"/>
              <a:t>Иными словами – интерфейс класса можно разбить на группы методов.</a:t>
            </a:r>
          </a:p>
          <a:p>
            <a:r>
              <a:rPr lang="ru-RU" baseline="0" dirty="0" smtClean="0"/>
              <a:t>Каждая группа предназначена для обслуживания разнотипных клиентов.</a:t>
            </a:r>
          </a:p>
          <a:p>
            <a:r>
              <a:rPr lang="ru-RU" baseline="0" dirty="0" smtClean="0"/>
              <a:t>Принцип допускает: могут существовать объекты,  нуждающиеся в несцепленных интерфейсах, однако предполагается, что клиентам не обязательно знать, что это единый класс.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29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Принцип разделения</a:t>
            </a:r>
            <a:r>
              <a:rPr lang="ru-RU" baseline="0" dirty="0" smtClean="0"/>
              <a:t> интерфейсов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Клиенты не должны вынужденно зависеть от методов, которыми не пользуются.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Timer</a:t>
            </a:r>
            <a:r>
              <a:rPr lang="en-US" dirty="0" smtClean="0"/>
              <a:t>, </a:t>
            </a:r>
            <a:r>
              <a:rPr lang="en-US" dirty="0" err="1" smtClean="0"/>
              <a:t>TimerClient</a:t>
            </a:r>
            <a:r>
              <a:rPr lang="en-US" dirty="0" smtClean="0"/>
              <a:t>, Door, </a:t>
            </a:r>
            <a:r>
              <a:rPr lang="en-US" dirty="0" err="1" smtClean="0"/>
              <a:t>TimedDoor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Door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Lock();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Unlock();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IsDoorOpen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Timer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Register(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timeout,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client)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{/* код */}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Door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DoorTimeOut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DoorTimerAdapter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DoorTimerAdapter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virtual void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timedDoor.DoorTimeOut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Door,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10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Timer, </a:t>
            </a:r>
            <a:r>
              <a:rPr lang="en-US" dirty="0" err="1" smtClean="0"/>
              <a:t>TimerClient</a:t>
            </a:r>
            <a:r>
              <a:rPr lang="en-US" dirty="0" smtClean="0"/>
              <a:t>, Door, </a:t>
            </a:r>
            <a:r>
              <a:rPr lang="en-US" dirty="0" err="1" smtClean="0"/>
              <a:t>TimedDoor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Door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Lock();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Unlock();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IsDoorOpen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Timer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Register(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timeout,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client)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{/* код */}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Door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DoorTimeOut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DoorTimerAdapter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DoorTimerAdapter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virtual void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timedDoor.DoorTimeOut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Door,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154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Timer, </a:t>
            </a:r>
            <a:r>
              <a:rPr lang="en-US" dirty="0" err="1" smtClean="0"/>
              <a:t>TimerClient</a:t>
            </a:r>
            <a:r>
              <a:rPr lang="en-US" dirty="0" smtClean="0"/>
              <a:t>, Door, </a:t>
            </a:r>
            <a:r>
              <a:rPr lang="en-US" dirty="0" err="1" smtClean="0"/>
              <a:t>TimedDoor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Door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Lock();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Unlock();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IsDoorOpen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Timer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Register(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timeout,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client)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{/* код */}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Door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DoorTimeOut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DoorTimerAdapter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DoorTimerAdapter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virtual void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timedDoor.DoorTimeOut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TimedDoor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Door,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TimerClient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56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989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Хрупкость</a:t>
            </a:r>
            <a:r>
              <a:rPr lang="ru-RU" baseline="0" dirty="0" smtClean="0"/>
              <a:t> – свойство программа повреждаться во многих местах при внесении единственного изменения. Зачастую новые проблемы возникают в частях, не имеющих концептуальной связи с той, что была изменена. Исправление одних проблем ведёт к появлению новых.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Может возникать из-за того, что в коде много </a:t>
            </a:r>
            <a:r>
              <a:rPr lang="en-US" baseline="0" dirty="0" smtClean="0"/>
              <a:t>copy-paste. </a:t>
            </a:r>
            <a:r>
              <a:rPr lang="ru-RU" baseline="0" dirty="0" smtClean="0"/>
              <a:t>Изменение одного места, ломает все другие.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19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Проявляется</a:t>
            </a:r>
            <a:r>
              <a:rPr lang="ru-RU" baseline="0" dirty="0" smtClean="0"/>
              <a:t> тогда, когда изменения можно внести </a:t>
            </a:r>
            <a:r>
              <a:rPr lang="ru-RU" baseline="0" dirty="0" err="1" smtClean="0"/>
              <a:t>двуми</a:t>
            </a:r>
            <a:r>
              <a:rPr lang="ru-RU" baseline="0" dirty="0" smtClean="0"/>
              <a:t> способами. Одни сохраняют дизайн, другие – нет (то есть являются «</a:t>
            </a:r>
            <a:r>
              <a:rPr lang="ru-RU" baseline="0" dirty="0" err="1" smtClean="0"/>
              <a:t>хаком</a:t>
            </a:r>
            <a:r>
              <a:rPr lang="ru-RU" baseline="0" dirty="0" smtClean="0"/>
              <a:t>»). Если сохраняющие дизайн подходы оказывается реализовать труднее, чем «</a:t>
            </a:r>
            <a:r>
              <a:rPr lang="ru-RU" baseline="0" dirty="0" err="1" smtClean="0"/>
              <a:t>хак</a:t>
            </a:r>
            <a:r>
              <a:rPr lang="ru-RU" baseline="0" dirty="0" smtClean="0"/>
              <a:t>», то вязкость дизайна высока.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5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Встречается</a:t>
            </a:r>
            <a:r>
              <a:rPr lang="ru-RU" baseline="0" dirty="0" smtClean="0"/>
              <a:t>, когда разработчик пытается предвидеть будущие изменения и вставляет средства для их поддержки. Круто? Нет! Чаще всего ведёт к тому, что гипотезы не подтверждаются. В итоге имеем лишние трудозатраты на написание кода, поддержку, а потом ещё и на выпиливание.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405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r>
              <a:rPr lang="ru-RU" baseline="0" dirty="0" smtClean="0"/>
              <a:t> с архивированием.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305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Код, эволюционирующий со временем, постепенно становится всё более и</a:t>
            </a:r>
            <a:r>
              <a:rPr lang="ru-RU" baseline="0" dirty="0" smtClean="0"/>
              <a:t> более непрозрачным. Дабы свести непрозрачность к минимуму, нужно постоянно следить, чтобы он оставался ясным и выразительным.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9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887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Нарушение</a:t>
            </a:r>
            <a:r>
              <a:rPr lang="ru-RU" baseline="0" dirty="0" smtClean="0"/>
              <a:t> </a:t>
            </a:r>
            <a:r>
              <a:rPr lang="en-US" baseline="0" dirty="0" smtClean="0"/>
              <a:t>SRP</a:t>
            </a:r>
            <a:r>
              <a:rPr lang="ru-RU" baseline="0" dirty="0" smtClean="0"/>
              <a:t>. </a:t>
            </a:r>
            <a:r>
              <a:rPr lang="en-US" baseline="0" dirty="0" smtClean="0"/>
              <a:t>Employee </a:t>
            </a:r>
            <a:r>
              <a:rPr lang="ru-RU" baseline="0" dirty="0" smtClean="0"/>
              <a:t>будет иметь способ работы с БД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C3D2-16D7-4FD4-A41C-DA82CA40523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92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6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65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19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052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11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27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00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6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6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78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DDE29-DBD4-4FDF-9757-01172CD2FCC0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2FACF-892F-4D57-82CF-2350BF1A8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839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601336"/>
            <a:ext cx="9144000" cy="2387600"/>
          </a:xfrm>
        </p:spPr>
        <p:txBody>
          <a:bodyPr/>
          <a:lstStyle/>
          <a:p>
            <a:r>
              <a:rPr lang="en-US" dirty="0" smtClean="0"/>
              <a:t>SOLID</a:t>
            </a:r>
            <a:r>
              <a:rPr lang="ru-RU" dirty="0" smtClean="0"/>
              <a:t>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186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Ненужная сложность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Неиспользуемые компоненты</a:t>
            </a:r>
            <a:endParaRPr lang="ru-RU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725" y="2888912"/>
            <a:ext cx="5632550" cy="316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2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Дублирование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Дублирование</a:t>
            </a:r>
          </a:p>
          <a:p>
            <a:endParaRPr lang="ru-RU" dirty="0"/>
          </a:p>
        </p:txBody>
      </p:sp>
      <p:pic>
        <p:nvPicPr>
          <p:cNvPr id="4098" name="Picture 2" descr="Image result for copy-paste program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432" y="265905"/>
            <a:ext cx="4775654" cy="628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3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</a:t>
            </a:r>
            <a:r>
              <a:rPr lang="ru-RU" dirty="0" smtClean="0"/>
              <a:t>епрозрачность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Трудность понимания, необходимость комментариев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29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responsibility </a:t>
            </a:r>
            <a:r>
              <a:rPr lang="en-US" dirty="0" smtClean="0"/>
              <a:t>principle</a:t>
            </a:r>
          </a:p>
          <a:p>
            <a:r>
              <a:rPr lang="en-US" dirty="0"/>
              <a:t>Open/closed </a:t>
            </a:r>
            <a:r>
              <a:rPr lang="en-US" dirty="0" smtClean="0"/>
              <a:t>principle</a:t>
            </a:r>
          </a:p>
          <a:p>
            <a:r>
              <a:rPr lang="en-US" dirty="0" err="1"/>
              <a:t>Liskov</a:t>
            </a:r>
            <a:r>
              <a:rPr lang="en-US" dirty="0"/>
              <a:t> substitution </a:t>
            </a:r>
            <a:r>
              <a:rPr lang="en-US" dirty="0" smtClean="0"/>
              <a:t>principle</a:t>
            </a:r>
          </a:p>
          <a:p>
            <a:r>
              <a:rPr lang="en-US" dirty="0"/>
              <a:t>Interface segregation </a:t>
            </a:r>
            <a:r>
              <a:rPr lang="en-US" dirty="0" smtClean="0"/>
              <a:t>principle</a:t>
            </a:r>
          </a:p>
          <a:p>
            <a:r>
              <a:rPr lang="en-US" dirty="0"/>
              <a:t>Dependency inversion principle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320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</a:t>
            </a:r>
            <a:r>
              <a:rPr lang="en-US" dirty="0" smtClean="0"/>
              <a:t>principle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119330"/>
            <a:ext cx="10515600" cy="4351338"/>
          </a:xfrm>
        </p:spPr>
        <p:txBody>
          <a:bodyPr/>
          <a:lstStyle/>
          <a:p>
            <a:r>
              <a:rPr lang="ru-RU" dirty="0" smtClean="0"/>
              <a:t>У класса должна быть только одна причина для изменения</a:t>
            </a:r>
          </a:p>
          <a:p>
            <a:endParaRPr lang="ru-RU" dirty="0"/>
          </a:p>
        </p:txBody>
      </p:sp>
      <p:pic>
        <p:nvPicPr>
          <p:cNvPr id="4102" name="Picture 6" descr="http://slides.williamdurand.fr/from-stupid-to-solid-code/images/sr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7" y="1658386"/>
            <a:ext cx="5953125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3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</a:t>
            </a:r>
            <a:r>
              <a:rPr lang="en-US" dirty="0" smtClean="0"/>
              <a:t>principle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6957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</a:t>
            </a:r>
            <a:r>
              <a:rPr lang="en-US" dirty="0" smtClean="0"/>
              <a:t>principle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Объект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447" y="2982686"/>
            <a:ext cx="7513105" cy="18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Open/closed </a:t>
            </a:r>
            <a:r>
              <a:rPr lang="en-US" dirty="0" smtClean="0"/>
              <a:t>principle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361043"/>
            <a:ext cx="12453731" cy="4255398"/>
          </a:xfrm>
        </p:spPr>
        <p:txBody>
          <a:bodyPr/>
          <a:lstStyle/>
          <a:p>
            <a:r>
              <a:rPr lang="ru-RU" dirty="0" smtClean="0"/>
              <a:t>Классы должны быть открыты для расширения, но закрыты для модификации</a:t>
            </a:r>
            <a:endParaRPr lang="ru-RU" dirty="0"/>
          </a:p>
        </p:txBody>
      </p:sp>
      <p:pic>
        <p:nvPicPr>
          <p:cNvPr id="5122" name="Picture 2" descr="http://www.tomdalling.com/images/posts/oc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82703"/>
            <a:ext cx="60960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4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Open/closed </a:t>
            </a:r>
            <a:r>
              <a:rPr lang="en-US" dirty="0" smtClean="0"/>
              <a:t>principle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48" y="1690688"/>
            <a:ext cx="5191125" cy="43719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68" y="1690688"/>
            <a:ext cx="50387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Open/closed </a:t>
            </a:r>
            <a:r>
              <a:rPr lang="en-US" dirty="0" smtClean="0"/>
              <a:t>principle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0454" y="1825625"/>
            <a:ext cx="5238750" cy="14954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14" y="1825625"/>
            <a:ext cx="36671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ООП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Переиспользуемость</a:t>
            </a:r>
            <a:endParaRPr lang="ru-RU" dirty="0" smtClean="0"/>
          </a:p>
          <a:p>
            <a:r>
              <a:rPr lang="ru-RU" dirty="0" smtClean="0"/>
              <a:t>Читаемость</a:t>
            </a:r>
          </a:p>
          <a:p>
            <a:r>
              <a:rPr lang="ru-RU" dirty="0" smtClean="0"/>
              <a:t>Отражение реальности</a:t>
            </a:r>
          </a:p>
          <a:p>
            <a:r>
              <a:rPr lang="ru-RU" dirty="0" err="1" smtClean="0"/>
              <a:t>Документируемость</a:t>
            </a:r>
            <a:endParaRPr lang="ru-RU" dirty="0" smtClean="0"/>
          </a:p>
          <a:p>
            <a:r>
              <a:rPr lang="ru-RU" dirty="0" smtClean="0"/>
              <a:t>Тестирование (</a:t>
            </a:r>
            <a:r>
              <a:rPr lang="en-US" dirty="0" smtClean="0"/>
              <a:t>TDD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579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</a:t>
            </a:r>
            <a:r>
              <a:rPr lang="en-US" dirty="0" smtClean="0"/>
              <a:t>principle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242154"/>
            <a:ext cx="10515600" cy="4351338"/>
          </a:xfrm>
        </p:spPr>
        <p:txBody>
          <a:bodyPr/>
          <a:lstStyle/>
          <a:p>
            <a:r>
              <a:rPr lang="ru-RU" dirty="0" smtClean="0"/>
              <a:t>Вместо базового типа можно использовать любой его подтип</a:t>
            </a:r>
            <a:endParaRPr lang="ru-RU" dirty="0"/>
          </a:p>
        </p:txBody>
      </p:sp>
      <p:pic>
        <p:nvPicPr>
          <p:cNvPr id="7170" name="Picture 2" descr="http://www.tomdalling.com/images/posts/ls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55828"/>
            <a:ext cx="60960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02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</a:t>
            </a:r>
            <a:r>
              <a:rPr lang="en-US" dirty="0" smtClean="0"/>
              <a:t>principle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7014725" cy="31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2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</a:t>
            </a:r>
            <a:r>
              <a:rPr lang="en-US" dirty="0" smtClean="0"/>
              <a:t>principle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0577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7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</a:t>
            </a:r>
            <a:r>
              <a:rPr lang="en-US" dirty="0" smtClean="0"/>
              <a:t>principle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4099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</a:t>
            </a:r>
            <a:r>
              <a:rPr lang="en-US" dirty="0" smtClean="0"/>
              <a:t>principle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514975" cy="14001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0" y="1690688"/>
            <a:ext cx="44100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</a:t>
            </a:r>
            <a:r>
              <a:rPr lang="en-US" dirty="0" smtClean="0"/>
              <a:t>principle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353175" cy="1790700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751114" y="37057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Следствие из </a:t>
            </a:r>
            <a:r>
              <a:rPr lang="en-US" dirty="0" smtClean="0"/>
              <a:t>LSP: </a:t>
            </a:r>
            <a:r>
              <a:rPr lang="ru-RU" dirty="0" smtClean="0"/>
              <a:t>невозможно установить правильность модели, рассматриваемой изолированно. Правильность модели можно выразить только в терминах её клиентов.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5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</a:t>
            </a:r>
            <a:r>
              <a:rPr lang="en-US" dirty="0" smtClean="0"/>
              <a:t>principle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8975" y="6288537"/>
            <a:ext cx="10515600" cy="4351338"/>
          </a:xfrm>
        </p:spPr>
        <p:txBody>
          <a:bodyPr/>
          <a:lstStyle/>
          <a:p>
            <a:r>
              <a:rPr lang="ru-RU" dirty="0" smtClean="0"/>
              <a:t>Абстракции не зависят от деталей, детали зависят от абстракций</a:t>
            </a:r>
            <a:endParaRPr lang="ru-RU" dirty="0"/>
          </a:p>
        </p:txBody>
      </p:sp>
      <p:pic>
        <p:nvPicPr>
          <p:cNvPr id="9218" name="Picture 2" descr="http://www.tomdalling.com/images/posts/d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1402211"/>
            <a:ext cx="60960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11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</a:t>
            </a:r>
            <a:r>
              <a:rPr lang="en-US" dirty="0" smtClean="0"/>
              <a:t>principle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2767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6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95750" cy="29813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1690688"/>
            <a:ext cx="57340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6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</a:t>
            </a:r>
            <a:r>
              <a:rPr lang="en-US" dirty="0" smtClean="0"/>
              <a:t>principle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026564"/>
            <a:ext cx="10515600" cy="4351338"/>
          </a:xfrm>
        </p:spPr>
        <p:txBody>
          <a:bodyPr/>
          <a:lstStyle/>
          <a:p>
            <a:r>
              <a:rPr lang="ru-RU" dirty="0" smtClean="0"/>
              <a:t>Клиенты не должны вынужденно зависеть от методов, которыми не пользуются</a:t>
            </a:r>
            <a:endParaRPr lang="ru-RU" dirty="0"/>
          </a:p>
        </p:txBody>
      </p:sp>
      <p:pic>
        <p:nvPicPr>
          <p:cNvPr id="11266" name="Picture 2" descr="http://www.codeproject.com/KB/architecture/SOLIDPrinciplesInOOD/dggn8fwf_33cq6mtncq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525657"/>
            <a:ext cx="52387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29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ООП</a:t>
            </a:r>
            <a:endParaRPr lang="ru-RU" dirty="0"/>
          </a:p>
        </p:txBody>
      </p:sp>
      <p:pic>
        <p:nvPicPr>
          <p:cNvPr id="1026" name="Picture 2" descr="http://www.denaie.ru/wp-content/uploads/2013/06/mda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364" y="1690688"/>
            <a:ext cx="7871271" cy="51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0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</a:t>
            </a:r>
            <a:r>
              <a:rPr lang="en-US" dirty="0" smtClean="0"/>
              <a:t>principle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8098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2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</a:t>
            </a:r>
            <a:r>
              <a:rPr lang="en-US" dirty="0" smtClean="0"/>
              <a:t>principle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953250" cy="49244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1" y="2665639"/>
            <a:ext cx="42481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9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</a:t>
            </a:r>
            <a:r>
              <a:rPr lang="en-US" dirty="0" smtClean="0"/>
              <a:t>principle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524500" cy="7334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312" y="3016251"/>
            <a:ext cx="64293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5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почитать?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838200" y="1825625"/>
            <a:ext cx="56388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Р. С. Мартин</a:t>
            </a:r>
          </a:p>
          <a:p>
            <a:pPr marL="0" indent="0">
              <a:buNone/>
            </a:pPr>
            <a:r>
              <a:rPr lang="ru-RU" dirty="0" smtClean="0"/>
              <a:t>М. Мартин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Принципы, паттерны и методики гибкой разработки на языке </a:t>
            </a:r>
            <a:r>
              <a:rPr lang="en-US" dirty="0" smtClean="0"/>
              <a:t>C#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850" y="1338943"/>
            <a:ext cx="3590795" cy="510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57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ООП</a:t>
            </a:r>
            <a:endParaRPr lang="ru-RU" dirty="0"/>
          </a:p>
        </p:txBody>
      </p:sp>
      <p:pic>
        <p:nvPicPr>
          <p:cNvPr id="2052" name="Picture 4" descr="http://bm.img.com.ua/img/prikol/images/large/2/0/230602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124" y="1690688"/>
            <a:ext cx="59531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8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Гибкая разработка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Итеративная разработка</a:t>
            </a:r>
          </a:p>
          <a:p>
            <a:r>
              <a:rPr lang="ru-RU" dirty="0" smtClean="0"/>
              <a:t>Динамическое формирование требований</a:t>
            </a:r>
          </a:p>
          <a:p>
            <a:r>
              <a:rPr lang="ru-RU" dirty="0" smtClean="0"/>
              <a:t>Быстрые коммуникации</a:t>
            </a:r>
          </a:p>
          <a:p>
            <a:r>
              <a:rPr lang="ru-RU" dirty="0" smtClean="0"/>
              <a:t>Самоорганизация команды</a:t>
            </a:r>
          </a:p>
          <a:p>
            <a:r>
              <a:rPr lang="ru-RU" dirty="0" smtClean="0"/>
              <a:t>Сосредоточение на текущем состоянии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4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Гибкая архитектура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Жесткость</a:t>
            </a:r>
          </a:p>
          <a:p>
            <a:r>
              <a:rPr lang="ru-RU" dirty="0" smtClean="0"/>
              <a:t>Хрупкость</a:t>
            </a:r>
          </a:p>
          <a:p>
            <a:r>
              <a:rPr lang="ru-RU" dirty="0" smtClean="0"/>
              <a:t>Вязкость</a:t>
            </a:r>
          </a:p>
          <a:p>
            <a:r>
              <a:rPr lang="ru-RU" dirty="0" smtClean="0"/>
              <a:t>Ненужная сложность</a:t>
            </a:r>
          </a:p>
          <a:p>
            <a:r>
              <a:rPr lang="ru-RU" dirty="0" smtClean="0"/>
              <a:t>Дублирование</a:t>
            </a:r>
          </a:p>
          <a:p>
            <a:r>
              <a:rPr lang="ru-RU" dirty="0" smtClean="0"/>
              <a:t>Непрозрачность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8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Жесткость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Изменение одного модуля программы влечет изменение других</a:t>
            </a:r>
            <a:endParaRPr lang="ru-RU" dirty="0"/>
          </a:p>
        </p:txBody>
      </p:sp>
      <p:pic>
        <p:nvPicPr>
          <p:cNvPr id="6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3752" y="2388961"/>
            <a:ext cx="4044496" cy="40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Хрупкость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Изменения одного модуля ведут к краху других</a:t>
            </a:r>
            <a:endParaRPr lang="ru-RU" dirty="0"/>
          </a:p>
        </p:txBody>
      </p:sp>
      <p:pic>
        <p:nvPicPr>
          <p:cNvPr id="1026" name="Picture 2" descr="https://media0.giphy.com/media/S6qCW6VS9LN6M/giphy.gif?cid=790b76115cb1d6b6615468452ec1e231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2593"/>
            <a:ext cx="36576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26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Вязкость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Когда хаки делать легче чем архитектурные изм</a:t>
            </a:r>
            <a:r>
              <a:rPr lang="ru-RU" dirty="0"/>
              <a:t>е</a:t>
            </a:r>
            <a:r>
              <a:rPr lang="ru-RU" dirty="0" smtClean="0"/>
              <a:t>нения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55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</TotalTime>
  <Words>1012</Words>
  <Application>Microsoft Office PowerPoint</Application>
  <PresentationFormat>Широкоэкранный</PresentationFormat>
  <Paragraphs>243</Paragraphs>
  <Slides>33</Slides>
  <Notes>24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SOLID </vt:lpstr>
      <vt:lpstr>ООП</vt:lpstr>
      <vt:lpstr>ООП</vt:lpstr>
      <vt:lpstr>ООП</vt:lpstr>
      <vt:lpstr>Гибкая разработка</vt:lpstr>
      <vt:lpstr>Гибкая архитектура</vt:lpstr>
      <vt:lpstr>Жесткость</vt:lpstr>
      <vt:lpstr>Хрупкость</vt:lpstr>
      <vt:lpstr>Вязкость</vt:lpstr>
      <vt:lpstr>Ненужная сложность</vt:lpstr>
      <vt:lpstr>Дублирование</vt:lpstr>
      <vt:lpstr>Непрозрачность</vt:lpstr>
      <vt:lpstr>SOLID</vt:lpstr>
      <vt:lpstr>Single responsibility principle</vt:lpstr>
      <vt:lpstr>Single responsibility principle</vt:lpstr>
      <vt:lpstr>Single responsibility principle</vt:lpstr>
      <vt:lpstr>Open/closed principle</vt:lpstr>
      <vt:lpstr>Open/closed principle</vt:lpstr>
      <vt:lpstr>Open/closed principle</vt:lpstr>
      <vt:lpstr>Liskov substitution principle</vt:lpstr>
      <vt:lpstr>Liskov substitution principle</vt:lpstr>
      <vt:lpstr>Liskov substitution principle</vt:lpstr>
      <vt:lpstr>Liskov substitution principle</vt:lpstr>
      <vt:lpstr>Liskov substitution principle</vt:lpstr>
      <vt:lpstr>Liskov substitution principle</vt:lpstr>
      <vt:lpstr>Dependency inversion principle</vt:lpstr>
      <vt:lpstr>Dependency inversion principle</vt:lpstr>
      <vt:lpstr>Dependency inversion principle</vt:lpstr>
      <vt:lpstr>Interface segregation principle</vt:lpstr>
      <vt:lpstr>Interface segregation principle</vt:lpstr>
      <vt:lpstr>Interface segregation principle</vt:lpstr>
      <vt:lpstr>Interface segregation principle</vt:lpstr>
      <vt:lpstr>Что почитать?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Сери</dc:title>
  <dc:creator>Fuckoff;ashaikhutdinov@skbkontur.ru</dc:creator>
  <cp:lastModifiedBy>Шайхутдинов Артур Азатович</cp:lastModifiedBy>
  <cp:revision>114</cp:revision>
  <dcterms:created xsi:type="dcterms:W3CDTF">2014-09-13T15:35:18Z</dcterms:created>
  <dcterms:modified xsi:type="dcterms:W3CDTF">2019-04-16T08:22:24Z</dcterms:modified>
</cp:coreProperties>
</file>